
<file path=[Content_Types].xml><?xml version="1.0" encoding="utf-8"?>
<Types xmlns="http://schemas.openxmlformats.org/package/2006/content-types">
  <Default Extension="avi" ContentType="video/x-msvideo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2" r:id="rId1"/>
  </p:sldMasterIdLst>
  <p:notesMasterIdLst>
    <p:notesMasterId r:id="rId15"/>
  </p:notesMasterIdLst>
  <p:sldIdLst>
    <p:sldId id="294" r:id="rId2"/>
    <p:sldId id="295" r:id="rId3"/>
    <p:sldId id="337" r:id="rId4"/>
    <p:sldId id="358" r:id="rId5"/>
    <p:sldId id="300" r:id="rId6"/>
    <p:sldId id="371" r:id="rId7"/>
    <p:sldId id="379" r:id="rId8"/>
    <p:sldId id="380" r:id="rId9"/>
    <p:sldId id="336" r:id="rId10"/>
    <p:sldId id="382" r:id="rId11"/>
    <p:sldId id="381" r:id="rId12"/>
    <p:sldId id="383" r:id="rId13"/>
    <p:sldId id="384" r:id="rId14"/>
  </p:sldIdLst>
  <p:sldSz cx="12190413" cy="6859588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F2F2"/>
    <a:srgbClr val="534C49"/>
    <a:srgbClr val="008A83"/>
    <a:srgbClr val="E71F19"/>
    <a:srgbClr val="F04E3F"/>
    <a:srgbClr val="31B8B4"/>
    <a:srgbClr val="E94E60"/>
    <a:srgbClr val="27C5D6"/>
    <a:srgbClr val="F58C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81463" autoAdjust="0"/>
  </p:normalViewPr>
  <p:slideViewPr>
    <p:cSldViewPr snapToGrid="0" showGuides="1">
      <p:cViewPr varScale="1">
        <p:scale>
          <a:sx n="114" d="100"/>
          <a:sy n="114" d="100"/>
        </p:scale>
        <p:origin x="300" y="96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2023/11/1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49D3E0-124D-4DFF-AE99-4EA4CC201DB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1463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7207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8747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719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5451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3709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26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32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8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6711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125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562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570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1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414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11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887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21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29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95000"/>
              </a:schemeClr>
            </a:gs>
            <a:gs pos="0">
              <a:schemeClr val="bg1">
                <a:lumMod val="9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11/1/2023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8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" y="0"/>
            <a:ext cx="121807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矩形 27"/>
          <p:cNvSpPr/>
          <p:nvPr/>
        </p:nvSpPr>
        <p:spPr>
          <a:xfrm>
            <a:off x="0" y="-4809"/>
            <a:ext cx="12190413" cy="6857999"/>
          </a:xfrm>
          <a:prstGeom prst="rect">
            <a:avLst/>
          </a:prstGeom>
          <a:solidFill>
            <a:schemeClr val="tx2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79665" y="2604293"/>
            <a:ext cx="11231081" cy="1639794"/>
            <a:chOff x="1181757" y="2435260"/>
            <a:chExt cx="9542792" cy="1639794"/>
          </a:xfrm>
        </p:grpSpPr>
        <p:sp>
          <p:nvSpPr>
            <p:cNvPr id="11" name="文本框 283"/>
            <p:cNvSpPr txBox="1"/>
            <p:nvPr/>
          </p:nvSpPr>
          <p:spPr>
            <a:xfrm>
              <a:off x="1181757" y="2901214"/>
              <a:ext cx="9542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85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Controlling an Arduino Car Using ROS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2997200" y="2435260"/>
              <a:ext cx="6397646" cy="1639794"/>
              <a:chOff x="2959100" y="2435260"/>
              <a:chExt cx="6397646" cy="1639794"/>
            </a:xfrm>
          </p:grpSpPr>
          <p:cxnSp>
            <p:nvCxnSpPr>
              <p:cNvPr id="15" name="直接连接符 14"/>
              <p:cNvCxnSpPr/>
              <p:nvPr/>
            </p:nvCxnSpPr>
            <p:spPr>
              <a:xfrm>
                <a:off x="3064803" y="2435260"/>
                <a:ext cx="6291943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2959100" y="4075054"/>
                <a:ext cx="6291943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文本框 283">
            <a:extLst>
              <a:ext uri="{FF2B5EF4-FFF2-40B4-BE49-F238E27FC236}">
                <a16:creationId xmlns:a16="http://schemas.microsoft.com/office/drawing/2014/main" id="{C0B3D084-BE37-4C83-BB79-73D065DFE057}"/>
              </a:ext>
            </a:extLst>
          </p:cNvPr>
          <p:cNvSpPr txBox="1"/>
          <p:nvPr/>
        </p:nvSpPr>
        <p:spPr>
          <a:xfrm>
            <a:off x="9225120" y="6160693"/>
            <a:ext cx="28957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Presenter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：邱俊翰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8306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">
            <a:extLst>
              <a:ext uri="{FF2B5EF4-FFF2-40B4-BE49-F238E27FC236}">
                <a16:creationId xmlns:a16="http://schemas.microsoft.com/office/drawing/2014/main" id="{09035799-A81E-4225-B9C3-BC12BCD0E1B0}"/>
              </a:ext>
            </a:extLst>
          </p:cNvPr>
          <p:cNvGrpSpPr/>
          <p:nvPr/>
        </p:nvGrpSpPr>
        <p:grpSpPr>
          <a:xfrm>
            <a:off x="3033024" y="401812"/>
            <a:ext cx="6110515" cy="597320"/>
            <a:chOff x="384045" y="271186"/>
            <a:chExt cx="6110515" cy="597320"/>
          </a:xfrm>
        </p:grpSpPr>
        <p:sp>
          <p:nvSpPr>
            <p:cNvPr id="34" name="9">
              <a:extLst>
                <a:ext uri="{FF2B5EF4-FFF2-40B4-BE49-F238E27FC236}">
                  <a16:creationId xmlns:a16="http://schemas.microsoft.com/office/drawing/2014/main" id="{46BDFCB1-42FC-442B-A3BC-4A9E264D49A4}"/>
                </a:ext>
              </a:extLst>
            </p:cNvPr>
            <p:cNvSpPr txBox="1"/>
            <p:nvPr/>
          </p:nvSpPr>
          <p:spPr>
            <a:xfrm>
              <a:off x="1719108" y="271186"/>
              <a:ext cx="343525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/>
              <a:r>
                <a:rPr lang="en-US" altLang="zh-CN" sz="2800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Result</a:t>
              </a:r>
              <a:endParaRPr lang="zh-CN" altLang="en-US" sz="28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5" name="品 11">
              <a:extLst>
                <a:ext uri="{FF2B5EF4-FFF2-40B4-BE49-F238E27FC236}">
                  <a16:creationId xmlns:a16="http://schemas.microsoft.com/office/drawing/2014/main" id="{B4AE1433-D417-494F-9895-5FAD31BCDFFC}"/>
                </a:ext>
              </a:extLst>
            </p:cNvPr>
            <p:cNvCxnSpPr/>
            <p:nvPr>
              <p:custDataLst>
                <p:tags r:id="rId1"/>
              </p:custDataLst>
            </p:nvPr>
          </p:nvCxnSpPr>
          <p:spPr>
            <a:xfrm>
              <a:off x="384045" y="868506"/>
              <a:ext cx="6110515" cy="0"/>
            </a:xfrm>
            <a:prstGeom prst="line">
              <a:avLst/>
            </a:prstGeom>
            <a:noFill/>
            <a:ln w="38100" cap="flat" cmpd="sng" algn="ctr">
              <a:solidFill>
                <a:schemeClr val="accent1">
                  <a:lumMod val="7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11" name="文本框 12">
            <a:extLst>
              <a:ext uri="{FF2B5EF4-FFF2-40B4-BE49-F238E27FC236}">
                <a16:creationId xmlns:a16="http://schemas.microsoft.com/office/drawing/2014/main" id="{9BE469B9-E4EE-4FAC-B278-1CA2506BA0A6}"/>
              </a:ext>
            </a:extLst>
          </p:cNvPr>
          <p:cNvSpPr txBox="1"/>
          <p:nvPr/>
        </p:nvSpPr>
        <p:spPr>
          <a:xfrm>
            <a:off x="1091931" y="1786351"/>
            <a:ext cx="11185310" cy="419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No found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Turn left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Distance &gt; 60cm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Fast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60mc&gt;Distance &gt;13cm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Normal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Distance&lt;13cm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Stop</a:t>
            </a:r>
          </a:p>
          <a:p>
            <a:pPr>
              <a:lnSpc>
                <a:spcPct val="150000"/>
              </a:lnSpc>
            </a:pPr>
            <a:endParaRPr lang="en-US" altLang="zh-TW" sz="2000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Microsoft JhengHe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66899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">
            <a:extLst>
              <a:ext uri="{FF2B5EF4-FFF2-40B4-BE49-F238E27FC236}">
                <a16:creationId xmlns:a16="http://schemas.microsoft.com/office/drawing/2014/main" id="{09035799-A81E-4225-B9C3-BC12BCD0E1B0}"/>
              </a:ext>
            </a:extLst>
          </p:cNvPr>
          <p:cNvGrpSpPr/>
          <p:nvPr/>
        </p:nvGrpSpPr>
        <p:grpSpPr>
          <a:xfrm>
            <a:off x="3033024" y="401812"/>
            <a:ext cx="6110515" cy="597320"/>
            <a:chOff x="384045" y="271186"/>
            <a:chExt cx="6110515" cy="597320"/>
          </a:xfrm>
        </p:grpSpPr>
        <p:sp>
          <p:nvSpPr>
            <p:cNvPr id="34" name="9">
              <a:extLst>
                <a:ext uri="{FF2B5EF4-FFF2-40B4-BE49-F238E27FC236}">
                  <a16:creationId xmlns:a16="http://schemas.microsoft.com/office/drawing/2014/main" id="{46BDFCB1-42FC-442B-A3BC-4A9E264D49A4}"/>
                </a:ext>
              </a:extLst>
            </p:cNvPr>
            <p:cNvSpPr txBox="1"/>
            <p:nvPr/>
          </p:nvSpPr>
          <p:spPr>
            <a:xfrm>
              <a:off x="1719108" y="271186"/>
              <a:ext cx="343525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/>
              <a:r>
                <a:rPr lang="en-US" altLang="zh-CN" sz="2800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Demo</a:t>
              </a:r>
              <a:endParaRPr lang="zh-CN" altLang="en-US" sz="28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5" name="品 11">
              <a:extLst>
                <a:ext uri="{FF2B5EF4-FFF2-40B4-BE49-F238E27FC236}">
                  <a16:creationId xmlns:a16="http://schemas.microsoft.com/office/drawing/2014/main" id="{B4AE1433-D417-494F-9895-5FAD31BCDFFC}"/>
                </a:ext>
              </a:extLst>
            </p:cNvPr>
            <p:cNvCxnSpPr/>
            <p:nvPr>
              <p:custDataLst>
                <p:tags r:id="rId1"/>
              </p:custDataLst>
            </p:nvPr>
          </p:nvCxnSpPr>
          <p:spPr>
            <a:xfrm>
              <a:off x="384045" y="868506"/>
              <a:ext cx="6110515" cy="0"/>
            </a:xfrm>
            <a:prstGeom prst="line">
              <a:avLst/>
            </a:prstGeom>
            <a:noFill/>
            <a:ln w="38100" cap="flat" cmpd="sng" algn="ctr">
              <a:solidFill>
                <a:schemeClr val="accent1">
                  <a:lumMod val="7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7" name="文本框 12">
            <a:extLst>
              <a:ext uri="{FF2B5EF4-FFF2-40B4-BE49-F238E27FC236}">
                <a16:creationId xmlns:a16="http://schemas.microsoft.com/office/drawing/2014/main" id="{7025AD96-CC43-4905-A058-B9B8D3A573A2}"/>
              </a:ext>
            </a:extLst>
          </p:cNvPr>
          <p:cNvSpPr txBox="1"/>
          <p:nvPr/>
        </p:nvSpPr>
        <p:spPr>
          <a:xfrm>
            <a:off x="1091931" y="1761184"/>
            <a:ext cx="11185310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 第三人稱視角</a:t>
            </a:r>
            <a:endParaRPr lang="en-US" altLang="zh-TW" sz="2000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Microsoft JhengHei Light" panose="020B030403050404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https://youtube.com/shorts/yM1yokcvMvI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小車視角</a:t>
            </a:r>
            <a:endParaRPr lang="en-US" altLang="zh-TW" sz="2000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Microsoft JhengHei Light" panose="020B030403050404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https://youtu.be</a:t>
            </a:r>
            <a:r>
              <a:rPr lang="en-US" altLang="zh-TW" sz="200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/kNEzZkLiUOM</a:t>
            </a:r>
            <a:endParaRPr lang="en-US" altLang="zh-TW" sz="2000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Microsoft JhengHe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22077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850153" y="0"/>
            <a:ext cx="4947230" cy="685958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5"/>
          <p:cNvSpPr txBox="1"/>
          <p:nvPr/>
        </p:nvSpPr>
        <p:spPr>
          <a:xfrm>
            <a:off x="2076659" y="2180780"/>
            <a:ext cx="284255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accent1">
                    <a:lumMod val="7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04</a:t>
            </a:r>
            <a:endParaRPr lang="zh-CN" altLang="en-US" sz="13800" dirty="0">
              <a:solidFill>
                <a:schemeClr val="accent1">
                  <a:lumMod val="7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619323" y="3014295"/>
            <a:ext cx="3592651" cy="1051722"/>
            <a:chOff x="813607" y="3014295"/>
            <a:chExt cx="3592651" cy="1051722"/>
          </a:xfrm>
        </p:grpSpPr>
        <p:sp>
          <p:nvSpPr>
            <p:cNvPr id="15" name="文本框 12"/>
            <p:cNvSpPr txBox="1"/>
            <p:nvPr/>
          </p:nvSpPr>
          <p:spPr>
            <a:xfrm>
              <a:off x="813607" y="3014295"/>
              <a:ext cx="359265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Microsoft JhengHei Light" panose="020B0304030504040204" pitchFamily="34" charset="-122"/>
                </a:rPr>
                <a:t>Conclusion</a:t>
              </a:r>
              <a:endParaRPr lang="zh-CN" altLang="en-US" sz="4800" b="1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989930" y="4048017"/>
              <a:ext cx="3240000" cy="18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837335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">
            <a:extLst>
              <a:ext uri="{FF2B5EF4-FFF2-40B4-BE49-F238E27FC236}">
                <a16:creationId xmlns:a16="http://schemas.microsoft.com/office/drawing/2014/main" id="{09035799-A81E-4225-B9C3-BC12BCD0E1B0}"/>
              </a:ext>
            </a:extLst>
          </p:cNvPr>
          <p:cNvGrpSpPr/>
          <p:nvPr/>
        </p:nvGrpSpPr>
        <p:grpSpPr>
          <a:xfrm>
            <a:off x="3033024" y="401812"/>
            <a:ext cx="6110515" cy="597320"/>
            <a:chOff x="384045" y="271186"/>
            <a:chExt cx="6110515" cy="597320"/>
          </a:xfrm>
        </p:grpSpPr>
        <p:sp>
          <p:nvSpPr>
            <p:cNvPr id="34" name="9">
              <a:extLst>
                <a:ext uri="{FF2B5EF4-FFF2-40B4-BE49-F238E27FC236}">
                  <a16:creationId xmlns:a16="http://schemas.microsoft.com/office/drawing/2014/main" id="{46BDFCB1-42FC-442B-A3BC-4A9E264D49A4}"/>
                </a:ext>
              </a:extLst>
            </p:cNvPr>
            <p:cNvSpPr txBox="1"/>
            <p:nvPr/>
          </p:nvSpPr>
          <p:spPr>
            <a:xfrm>
              <a:off x="1719108" y="271186"/>
              <a:ext cx="343525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/>
              <a:r>
                <a:rPr lang="en-US" altLang="zh-CN" sz="2800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Result</a:t>
              </a:r>
              <a:endParaRPr lang="zh-CN" altLang="en-US" sz="28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5" name="品 11">
              <a:extLst>
                <a:ext uri="{FF2B5EF4-FFF2-40B4-BE49-F238E27FC236}">
                  <a16:creationId xmlns:a16="http://schemas.microsoft.com/office/drawing/2014/main" id="{B4AE1433-D417-494F-9895-5FAD31BCDFFC}"/>
                </a:ext>
              </a:extLst>
            </p:cNvPr>
            <p:cNvCxnSpPr/>
            <p:nvPr>
              <p:custDataLst>
                <p:tags r:id="rId1"/>
              </p:custDataLst>
            </p:nvPr>
          </p:nvCxnSpPr>
          <p:spPr>
            <a:xfrm>
              <a:off x="384045" y="868506"/>
              <a:ext cx="6110515" cy="0"/>
            </a:xfrm>
            <a:prstGeom prst="line">
              <a:avLst/>
            </a:prstGeom>
            <a:noFill/>
            <a:ln w="38100" cap="flat" cmpd="sng" algn="ctr">
              <a:solidFill>
                <a:schemeClr val="accent1">
                  <a:lumMod val="7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11" name="文本框 12">
            <a:extLst>
              <a:ext uri="{FF2B5EF4-FFF2-40B4-BE49-F238E27FC236}">
                <a16:creationId xmlns:a16="http://schemas.microsoft.com/office/drawing/2014/main" id="{9BE469B9-E4EE-4FAC-B278-1CA2506BA0A6}"/>
              </a:ext>
            </a:extLst>
          </p:cNvPr>
          <p:cNvSpPr txBox="1"/>
          <p:nvPr/>
        </p:nvSpPr>
        <p:spPr>
          <a:xfrm>
            <a:off x="3673264" y="2342399"/>
            <a:ext cx="4843884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Frequency(OpenCV-ROS-car)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Assessing reaction time(car)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Distance setting</a:t>
            </a:r>
          </a:p>
        </p:txBody>
      </p:sp>
    </p:spTree>
    <p:extLst>
      <p:ext uri="{BB962C8B-B14F-4D97-AF65-F5344CB8AC3E}">
        <p14:creationId xmlns:p14="http://schemas.microsoft.com/office/powerpoint/2010/main" val="1856478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9"/>
          <p:cNvSpPr txBox="1"/>
          <p:nvPr/>
        </p:nvSpPr>
        <p:spPr>
          <a:xfrm>
            <a:off x="7995306" y="2314702"/>
            <a:ext cx="2670409" cy="553998"/>
          </a:xfrm>
          <a:prstGeom prst="rect">
            <a:avLst/>
          </a:prstGeom>
          <a:solidFill>
            <a:schemeClr val="tx2">
              <a:lumMod val="50000"/>
            </a:schemeClr>
          </a:solidFill>
          <a:ln w="19050">
            <a:noFill/>
          </a:ln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张海山锐线体简" panose="02000000000000000000" pitchFamily="2" charset="-122"/>
                <a:ea typeface="张海山锐线体简" panose="02000000000000000000" pitchFamily="2" charset="-122"/>
                <a:cs typeface="+mn-cs"/>
              </a:rPr>
              <a:t>IDEA</a:t>
            </a:r>
            <a:endParaRPr kumimoji="0" lang="zh-CN" altLang="en-US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张海山锐线体简" panose="02000000000000000000" pitchFamily="2" charset="-122"/>
              <a:cs typeface="+mn-cs"/>
            </a:endParaRPr>
          </a:p>
        </p:txBody>
      </p:sp>
      <p:sp>
        <p:nvSpPr>
          <p:cNvPr id="40" name="文本框 10"/>
          <p:cNvSpPr txBox="1"/>
          <p:nvPr/>
        </p:nvSpPr>
        <p:spPr>
          <a:xfrm>
            <a:off x="7975265" y="3302326"/>
            <a:ext cx="2675376" cy="553998"/>
          </a:xfrm>
          <a:prstGeom prst="rect">
            <a:avLst/>
          </a:prstGeom>
          <a:solidFill>
            <a:schemeClr val="tx2">
              <a:lumMod val="50000"/>
            </a:schemeClr>
          </a:solidFill>
          <a:ln w="19050">
            <a:noFill/>
          </a:ln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张海山锐线体简" panose="02000000000000000000" pitchFamily="2" charset="-122"/>
                <a:cs typeface="+mn-cs"/>
              </a:rPr>
              <a:t>DESIGN</a:t>
            </a:r>
            <a:endParaRPr kumimoji="0" lang="zh-CN" altLang="en-US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张海山锐线体简" panose="02000000000000000000" pitchFamily="2" charset="-122"/>
              <a:cs typeface="+mn-cs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902039" y="0"/>
            <a:ext cx="4947230" cy="685958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8" name="文本框 9"/>
          <p:cNvSpPr txBox="1"/>
          <p:nvPr/>
        </p:nvSpPr>
        <p:spPr>
          <a:xfrm>
            <a:off x="7207708" y="2314702"/>
            <a:ext cx="685876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张海山锐线体简" panose="02000000000000000000" pitchFamily="2" charset="-122"/>
                <a:cs typeface="+mn-cs"/>
              </a:rPr>
              <a:t>01</a:t>
            </a:r>
            <a:endParaRPr kumimoji="0" lang="zh-CN" altLang="en-US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张海山锐线体简" panose="02000000000000000000" pitchFamily="2" charset="-122"/>
              <a:cs typeface="+mn-cs"/>
            </a:endParaRPr>
          </a:p>
        </p:txBody>
      </p:sp>
      <p:sp>
        <p:nvSpPr>
          <p:cNvPr id="49" name="文本框 10"/>
          <p:cNvSpPr txBox="1"/>
          <p:nvPr/>
        </p:nvSpPr>
        <p:spPr>
          <a:xfrm>
            <a:off x="7189513" y="3302326"/>
            <a:ext cx="687150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张海山锐线体简" panose="02000000000000000000" pitchFamily="2" charset="-122"/>
                <a:cs typeface="+mn-cs"/>
              </a:rPr>
              <a:t>02</a:t>
            </a:r>
            <a:endParaRPr kumimoji="0" lang="zh-CN" altLang="en-US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张海山锐线体简" panose="02000000000000000000" pitchFamily="2" charset="-122"/>
              <a:cs typeface="+mn-cs"/>
            </a:endParaRPr>
          </a:p>
        </p:txBody>
      </p:sp>
      <p:sp>
        <p:nvSpPr>
          <p:cNvPr id="13" name="文本框 5">
            <a:extLst>
              <a:ext uri="{FF2B5EF4-FFF2-40B4-BE49-F238E27FC236}">
                <a16:creationId xmlns:a16="http://schemas.microsoft.com/office/drawing/2014/main" id="{785D3B8E-75C1-4742-84D4-83924732CF45}"/>
              </a:ext>
            </a:extLst>
          </p:cNvPr>
          <p:cNvSpPr txBox="1"/>
          <p:nvPr/>
        </p:nvSpPr>
        <p:spPr>
          <a:xfrm>
            <a:off x="2076659" y="2180780"/>
            <a:ext cx="284255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3800" b="0" i="0" u="none" strike="noStrike" kern="1200" cap="none" spc="0" normalizeH="0" baseline="0" noProof="0" dirty="0">
                <a:ln>
                  <a:noFill/>
                </a:ln>
                <a:solidFill>
                  <a:srgbClr val="FFBF53">
                    <a:lumMod val="75000"/>
                  </a:srgbClr>
                </a:solidFill>
                <a:effectLst/>
                <a:uLnTx/>
                <a:uFillTx/>
                <a:latin typeface="张海山锐线体简" panose="02000000000000000000" pitchFamily="2" charset="-122"/>
                <a:ea typeface="张海山锐线体简" panose="02000000000000000000" pitchFamily="2" charset="-122"/>
                <a:cs typeface="+mn-cs"/>
              </a:rPr>
              <a:t>0</a:t>
            </a:r>
            <a:r>
              <a:rPr kumimoji="0" lang="en-US" altLang="zh-TW" sz="13800" b="0" i="0" u="none" strike="noStrike" kern="1200" cap="none" spc="0" normalizeH="0" baseline="0" noProof="0" dirty="0">
                <a:ln>
                  <a:noFill/>
                </a:ln>
                <a:solidFill>
                  <a:srgbClr val="FFBF53">
                    <a:lumMod val="75000"/>
                  </a:srgbClr>
                </a:solidFill>
                <a:effectLst/>
                <a:uLnTx/>
                <a:uFillTx/>
                <a:latin typeface="张海山锐线体简" panose="02000000000000000000" pitchFamily="2" charset="-122"/>
                <a:ea typeface="张海山锐线体简" panose="02000000000000000000" pitchFamily="2" charset="-122"/>
                <a:cs typeface="+mn-cs"/>
              </a:rPr>
              <a:t>0</a:t>
            </a:r>
            <a:endParaRPr kumimoji="0" lang="zh-CN" altLang="en-US" sz="13800" b="0" i="0" u="none" strike="noStrike" kern="1200" cap="none" spc="0" normalizeH="0" baseline="0" noProof="0" dirty="0">
              <a:ln>
                <a:noFill/>
              </a:ln>
              <a:solidFill>
                <a:srgbClr val="FFBF53">
                  <a:lumMod val="75000"/>
                </a:srgbClr>
              </a:solidFill>
              <a:effectLst/>
              <a:uLnTx/>
              <a:uFillTx/>
              <a:latin typeface="张海山锐线体简" panose="02000000000000000000" pitchFamily="2" charset="-122"/>
              <a:ea typeface="张海山锐线体简" panose="02000000000000000000" pitchFamily="2" charset="-122"/>
              <a:cs typeface="+mn-cs"/>
            </a:endParaRPr>
          </a:p>
        </p:txBody>
      </p:sp>
      <p:sp>
        <p:nvSpPr>
          <p:cNvPr id="10" name="文本框 10">
            <a:extLst>
              <a:ext uri="{FF2B5EF4-FFF2-40B4-BE49-F238E27FC236}">
                <a16:creationId xmlns:a16="http://schemas.microsoft.com/office/drawing/2014/main" id="{9BBD8FC7-2F98-4390-8D64-E2CE0AE1AF12}"/>
              </a:ext>
            </a:extLst>
          </p:cNvPr>
          <p:cNvSpPr txBox="1"/>
          <p:nvPr/>
        </p:nvSpPr>
        <p:spPr>
          <a:xfrm>
            <a:off x="7995306" y="4289950"/>
            <a:ext cx="2675376" cy="553998"/>
          </a:xfrm>
          <a:prstGeom prst="rect">
            <a:avLst/>
          </a:prstGeom>
          <a:solidFill>
            <a:schemeClr val="tx2">
              <a:lumMod val="50000"/>
            </a:schemeClr>
          </a:solidFill>
          <a:ln w="19050">
            <a:noFill/>
          </a:ln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张海山锐线体简" panose="02000000000000000000" pitchFamily="2" charset="-122"/>
                <a:cs typeface="+mn-cs"/>
              </a:rPr>
              <a:t>RESULT</a:t>
            </a:r>
            <a:endParaRPr kumimoji="0" lang="zh-CN" altLang="en-US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张海山锐线体简" panose="02000000000000000000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D4A5C36-BEFF-472E-B857-EC96ED590618}"/>
              </a:ext>
            </a:extLst>
          </p:cNvPr>
          <p:cNvSpPr txBox="1"/>
          <p:nvPr/>
        </p:nvSpPr>
        <p:spPr>
          <a:xfrm>
            <a:off x="7209554" y="4289950"/>
            <a:ext cx="687150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张海山锐线体简" panose="02000000000000000000" pitchFamily="2" charset="-122"/>
                <a:cs typeface="+mn-cs"/>
              </a:rPr>
              <a:t>03</a:t>
            </a:r>
            <a:endParaRPr kumimoji="0" lang="zh-CN" altLang="en-US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张海山锐线体简" panose="02000000000000000000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4394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850153" y="0"/>
            <a:ext cx="4947230" cy="685958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5"/>
          <p:cNvSpPr txBox="1"/>
          <p:nvPr/>
        </p:nvSpPr>
        <p:spPr>
          <a:xfrm>
            <a:off x="2076659" y="2180780"/>
            <a:ext cx="284255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3800" dirty="0">
                <a:solidFill>
                  <a:schemeClr val="accent1">
                    <a:lumMod val="7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01</a:t>
            </a:r>
            <a:endParaRPr lang="zh-CN" altLang="en-US" sz="13800" dirty="0">
              <a:solidFill>
                <a:schemeClr val="accent1">
                  <a:lumMod val="7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795646" y="3217020"/>
            <a:ext cx="3240000" cy="848997"/>
            <a:chOff x="989930" y="3217020"/>
            <a:chExt cx="3240000" cy="848997"/>
          </a:xfrm>
        </p:grpSpPr>
        <p:sp>
          <p:nvSpPr>
            <p:cNvPr id="15" name="文本框 12"/>
            <p:cNvSpPr txBox="1"/>
            <p:nvPr/>
          </p:nvSpPr>
          <p:spPr>
            <a:xfrm>
              <a:off x="1758227" y="3217020"/>
              <a:ext cx="170341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Microsoft JhengHei Light" panose="020B0304030504040204" pitchFamily="34" charset="-122"/>
                </a:rPr>
                <a:t>IDEA</a:t>
              </a:r>
              <a:endParaRPr lang="zh-CN" altLang="en-US" sz="4800" b="1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989930" y="4048017"/>
              <a:ext cx="3240000" cy="18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87538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">
            <a:extLst>
              <a:ext uri="{FF2B5EF4-FFF2-40B4-BE49-F238E27FC236}">
                <a16:creationId xmlns:a16="http://schemas.microsoft.com/office/drawing/2014/main" id="{09035799-A81E-4225-B9C3-BC12BCD0E1B0}"/>
              </a:ext>
            </a:extLst>
          </p:cNvPr>
          <p:cNvGrpSpPr/>
          <p:nvPr/>
        </p:nvGrpSpPr>
        <p:grpSpPr>
          <a:xfrm>
            <a:off x="3033024" y="401812"/>
            <a:ext cx="6110515" cy="597320"/>
            <a:chOff x="384045" y="271186"/>
            <a:chExt cx="6110515" cy="597320"/>
          </a:xfrm>
        </p:grpSpPr>
        <p:sp>
          <p:nvSpPr>
            <p:cNvPr id="34" name="9">
              <a:extLst>
                <a:ext uri="{FF2B5EF4-FFF2-40B4-BE49-F238E27FC236}">
                  <a16:creationId xmlns:a16="http://schemas.microsoft.com/office/drawing/2014/main" id="{46BDFCB1-42FC-442B-A3BC-4A9E264D49A4}"/>
                </a:ext>
              </a:extLst>
            </p:cNvPr>
            <p:cNvSpPr txBox="1"/>
            <p:nvPr/>
          </p:nvSpPr>
          <p:spPr>
            <a:xfrm>
              <a:off x="1719108" y="271186"/>
              <a:ext cx="343525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/>
              <a:r>
                <a:rPr lang="en-US" altLang="zh-TW" sz="2800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IDEA</a:t>
              </a:r>
              <a:endParaRPr lang="zh-CN" altLang="en-US" sz="28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5" name="品 11">
              <a:extLst>
                <a:ext uri="{FF2B5EF4-FFF2-40B4-BE49-F238E27FC236}">
                  <a16:creationId xmlns:a16="http://schemas.microsoft.com/office/drawing/2014/main" id="{B4AE1433-D417-494F-9895-5FAD31BCDFFC}"/>
                </a:ext>
              </a:extLst>
            </p:cNvPr>
            <p:cNvCxnSpPr/>
            <p:nvPr>
              <p:custDataLst>
                <p:tags r:id="rId1"/>
              </p:custDataLst>
            </p:nvPr>
          </p:nvCxnSpPr>
          <p:spPr>
            <a:xfrm>
              <a:off x="384045" y="868506"/>
              <a:ext cx="6110515" cy="0"/>
            </a:xfrm>
            <a:prstGeom prst="line">
              <a:avLst/>
            </a:prstGeom>
            <a:noFill/>
            <a:ln w="38100" cap="flat" cmpd="sng" algn="ctr">
              <a:solidFill>
                <a:schemeClr val="accent1">
                  <a:lumMod val="7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C92C3A3-CBA1-4D9F-80D8-13AAD458BBAE}"/>
              </a:ext>
            </a:extLst>
          </p:cNvPr>
          <p:cNvSpPr txBox="1"/>
          <p:nvPr/>
        </p:nvSpPr>
        <p:spPr>
          <a:xfrm>
            <a:off x="855386" y="1165566"/>
            <a:ext cx="10479640" cy="3731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代替陪伴系統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工作結束後回家，看著小孩期待的眼神，你渴望陪她玩遊戲卻太累了，現在的你一定希望有一個系統是能讓你能喘口氣，同時確保小孩享受陪伴。這個系統填補了忙碌父母和渴望陪伴的孩子之間的空白，結合科技與情感，成為一份溫暖且有意義的存在。</a:t>
            </a: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Distance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鬼抓人</a:t>
            </a:r>
            <a:endParaRPr lang="en-US" altLang="zh-TW" sz="2000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Microsoft JhengHei Light" panose="020B030403050404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鬼抓人是一種遊戲或活動，其中一個人（通常被稱為「鬼」）試圖追趕其他人（被稱為「人」），所以這裡讓車子是鬼其他設立一個人的物品</a:t>
            </a:r>
            <a:endParaRPr lang="en-US" altLang="zh-TW" sz="2000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Microsoft JhengHe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0282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850153" y="0"/>
            <a:ext cx="4947230" cy="685958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5"/>
          <p:cNvSpPr txBox="1"/>
          <p:nvPr/>
        </p:nvSpPr>
        <p:spPr>
          <a:xfrm>
            <a:off x="2076659" y="2180780"/>
            <a:ext cx="284255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accent1">
                    <a:lumMod val="7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0</a:t>
            </a:r>
            <a:r>
              <a:rPr lang="en-US" altLang="zh-TW" sz="13800" dirty="0">
                <a:solidFill>
                  <a:schemeClr val="accent1">
                    <a:lumMod val="7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2</a:t>
            </a:r>
            <a:endParaRPr lang="zh-CN" altLang="en-US" sz="13800" dirty="0">
              <a:solidFill>
                <a:schemeClr val="accent1">
                  <a:lumMod val="7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795645" y="3157059"/>
            <a:ext cx="4449293" cy="890958"/>
            <a:chOff x="989929" y="3157059"/>
            <a:chExt cx="4449293" cy="890958"/>
          </a:xfrm>
        </p:grpSpPr>
        <p:sp>
          <p:nvSpPr>
            <p:cNvPr id="15" name="文本框 12"/>
            <p:cNvSpPr txBox="1"/>
            <p:nvPr/>
          </p:nvSpPr>
          <p:spPr>
            <a:xfrm>
              <a:off x="1916786" y="3157059"/>
              <a:ext cx="259558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Microsoft JhengHei Light" panose="020B0304030504040204" pitchFamily="34" charset="-122"/>
                </a:rPr>
                <a:t>DESIGN</a:t>
              </a:r>
              <a:endParaRPr lang="zh-CN" altLang="en-US" sz="4800" b="1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flipV="1">
              <a:off x="989929" y="3988056"/>
              <a:ext cx="4449293" cy="5996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36702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">
            <a:extLst>
              <a:ext uri="{FF2B5EF4-FFF2-40B4-BE49-F238E27FC236}">
                <a16:creationId xmlns:a16="http://schemas.microsoft.com/office/drawing/2014/main" id="{09035799-A81E-4225-B9C3-BC12BCD0E1B0}"/>
              </a:ext>
            </a:extLst>
          </p:cNvPr>
          <p:cNvGrpSpPr/>
          <p:nvPr/>
        </p:nvGrpSpPr>
        <p:grpSpPr>
          <a:xfrm>
            <a:off x="3033024" y="401812"/>
            <a:ext cx="6110515" cy="597320"/>
            <a:chOff x="384045" y="271186"/>
            <a:chExt cx="6110515" cy="597320"/>
          </a:xfrm>
        </p:grpSpPr>
        <p:sp>
          <p:nvSpPr>
            <p:cNvPr id="34" name="9">
              <a:extLst>
                <a:ext uri="{FF2B5EF4-FFF2-40B4-BE49-F238E27FC236}">
                  <a16:creationId xmlns:a16="http://schemas.microsoft.com/office/drawing/2014/main" id="{46BDFCB1-42FC-442B-A3BC-4A9E264D49A4}"/>
                </a:ext>
              </a:extLst>
            </p:cNvPr>
            <p:cNvSpPr txBox="1"/>
            <p:nvPr/>
          </p:nvSpPr>
          <p:spPr>
            <a:xfrm>
              <a:off x="1719108" y="271186"/>
              <a:ext cx="343525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/>
              <a:r>
                <a:rPr lang="en-US" altLang="zh-CN" sz="2800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DESIGN</a:t>
              </a:r>
              <a:endParaRPr lang="zh-CN" altLang="en-US" sz="28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5" name="品 11">
              <a:extLst>
                <a:ext uri="{FF2B5EF4-FFF2-40B4-BE49-F238E27FC236}">
                  <a16:creationId xmlns:a16="http://schemas.microsoft.com/office/drawing/2014/main" id="{B4AE1433-D417-494F-9895-5FAD31BCDFFC}"/>
                </a:ext>
              </a:extLst>
            </p:cNvPr>
            <p:cNvCxnSpPr/>
            <p:nvPr>
              <p:custDataLst>
                <p:tags r:id="rId1"/>
              </p:custDataLst>
            </p:nvPr>
          </p:nvCxnSpPr>
          <p:spPr>
            <a:xfrm>
              <a:off x="384045" y="868506"/>
              <a:ext cx="6110515" cy="0"/>
            </a:xfrm>
            <a:prstGeom prst="line">
              <a:avLst/>
            </a:prstGeom>
            <a:noFill/>
            <a:ln w="38100" cap="flat" cmpd="sng" algn="ctr">
              <a:solidFill>
                <a:schemeClr val="accent1">
                  <a:lumMod val="7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11" name="文本框 12">
            <a:extLst>
              <a:ext uri="{FF2B5EF4-FFF2-40B4-BE49-F238E27FC236}">
                <a16:creationId xmlns:a16="http://schemas.microsoft.com/office/drawing/2014/main" id="{9BE469B9-E4EE-4FAC-B278-1CA2506BA0A6}"/>
              </a:ext>
            </a:extLst>
          </p:cNvPr>
          <p:cNvSpPr txBox="1"/>
          <p:nvPr/>
        </p:nvSpPr>
        <p:spPr>
          <a:xfrm>
            <a:off x="1536547" y="1643738"/>
            <a:ext cx="11185310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Object(OpenCV)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Direction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Distance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Car</a:t>
            </a:r>
          </a:p>
        </p:txBody>
      </p:sp>
    </p:spTree>
    <p:extLst>
      <p:ext uri="{BB962C8B-B14F-4D97-AF65-F5344CB8AC3E}">
        <p14:creationId xmlns:p14="http://schemas.microsoft.com/office/powerpoint/2010/main" val="1194807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">
            <a:extLst>
              <a:ext uri="{FF2B5EF4-FFF2-40B4-BE49-F238E27FC236}">
                <a16:creationId xmlns:a16="http://schemas.microsoft.com/office/drawing/2014/main" id="{09035799-A81E-4225-B9C3-BC12BCD0E1B0}"/>
              </a:ext>
            </a:extLst>
          </p:cNvPr>
          <p:cNvGrpSpPr/>
          <p:nvPr/>
        </p:nvGrpSpPr>
        <p:grpSpPr>
          <a:xfrm>
            <a:off x="3033024" y="401812"/>
            <a:ext cx="6110515" cy="597320"/>
            <a:chOff x="384045" y="271186"/>
            <a:chExt cx="6110515" cy="597320"/>
          </a:xfrm>
        </p:grpSpPr>
        <p:sp>
          <p:nvSpPr>
            <p:cNvPr id="34" name="9">
              <a:extLst>
                <a:ext uri="{FF2B5EF4-FFF2-40B4-BE49-F238E27FC236}">
                  <a16:creationId xmlns:a16="http://schemas.microsoft.com/office/drawing/2014/main" id="{46BDFCB1-42FC-442B-A3BC-4A9E264D49A4}"/>
                </a:ext>
              </a:extLst>
            </p:cNvPr>
            <p:cNvSpPr txBox="1"/>
            <p:nvPr/>
          </p:nvSpPr>
          <p:spPr>
            <a:xfrm>
              <a:off x="1719108" y="271186"/>
              <a:ext cx="343525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/>
              <a:r>
                <a:rPr lang="en-US" altLang="zh-CN" sz="2800" dirty="0" err="1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Object&amp;Direction</a:t>
              </a:r>
              <a:endParaRPr lang="zh-CN" altLang="en-US" sz="28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5" name="品 11">
              <a:extLst>
                <a:ext uri="{FF2B5EF4-FFF2-40B4-BE49-F238E27FC236}">
                  <a16:creationId xmlns:a16="http://schemas.microsoft.com/office/drawing/2014/main" id="{B4AE1433-D417-494F-9895-5FAD31BCDFFC}"/>
                </a:ext>
              </a:extLst>
            </p:cNvPr>
            <p:cNvCxnSpPr/>
            <p:nvPr>
              <p:custDataLst>
                <p:tags r:id="rId1"/>
              </p:custDataLst>
            </p:nvPr>
          </p:nvCxnSpPr>
          <p:spPr>
            <a:xfrm>
              <a:off x="384045" y="868506"/>
              <a:ext cx="6110515" cy="0"/>
            </a:xfrm>
            <a:prstGeom prst="line">
              <a:avLst/>
            </a:prstGeom>
            <a:noFill/>
            <a:ln w="38100" cap="flat" cmpd="sng" algn="ctr">
              <a:solidFill>
                <a:schemeClr val="accent1">
                  <a:lumMod val="7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11" name="文本框 12">
            <a:extLst>
              <a:ext uri="{FF2B5EF4-FFF2-40B4-BE49-F238E27FC236}">
                <a16:creationId xmlns:a16="http://schemas.microsoft.com/office/drawing/2014/main" id="{9BE469B9-E4EE-4FAC-B278-1CA2506BA0A6}"/>
              </a:ext>
            </a:extLst>
          </p:cNvPr>
          <p:cNvSpPr txBox="1"/>
          <p:nvPr/>
        </p:nvSpPr>
        <p:spPr>
          <a:xfrm>
            <a:off x="907373" y="1165566"/>
            <a:ext cx="11185310" cy="3269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Object(OpenCV)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Wheel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Mask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Gaussian Blur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Canny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dilate</a:t>
            </a:r>
          </a:p>
          <a:p>
            <a:pPr>
              <a:lnSpc>
                <a:spcPct val="150000"/>
              </a:lnSpc>
            </a:pPr>
            <a:endParaRPr lang="en-US" altLang="zh-TW" sz="2000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0CB26F6-C737-4DBE-88CE-06DDD367CE78}"/>
              </a:ext>
            </a:extLst>
          </p:cNvPr>
          <p:cNvSpPr txBox="1"/>
          <p:nvPr/>
        </p:nvSpPr>
        <p:spPr>
          <a:xfrm>
            <a:off x="3147969" y="3842050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A047627-AC39-4E93-BC23-EC807EFEC8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8972" y="1369830"/>
            <a:ext cx="2915612" cy="230876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441550BD-FAE1-4CB5-8C70-18EC896221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2221" y="1369830"/>
            <a:ext cx="2906485" cy="2308762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12D2666C-E036-46F8-A892-A97D13CC25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5443" y="4263696"/>
            <a:ext cx="2824354" cy="2336137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EAC913E8-72E0-43F5-9D0E-3DE44EDBD7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9944" y="4277387"/>
            <a:ext cx="2920168" cy="2322446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5EDBB83-EACC-423B-8FCB-73AD60390F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2221" y="4236034"/>
            <a:ext cx="2897358" cy="233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123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">
            <a:extLst>
              <a:ext uri="{FF2B5EF4-FFF2-40B4-BE49-F238E27FC236}">
                <a16:creationId xmlns:a16="http://schemas.microsoft.com/office/drawing/2014/main" id="{09035799-A81E-4225-B9C3-BC12BCD0E1B0}"/>
              </a:ext>
            </a:extLst>
          </p:cNvPr>
          <p:cNvGrpSpPr/>
          <p:nvPr/>
        </p:nvGrpSpPr>
        <p:grpSpPr>
          <a:xfrm>
            <a:off x="3033024" y="401812"/>
            <a:ext cx="6110515" cy="597320"/>
            <a:chOff x="384045" y="271186"/>
            <a:chExt cx="6110515" cy="597320"/>
          </a:xfrm>
        </p:grpSpPr>
        <p:sp>
          <p:nvSpPr>
            <p:cNvPr id="34" name="9">
              <a:extLst>
                <a:ext uri="{FF2B5EF4-FFF2-40B4-BE49-F238E27FC236}">
                  <a16:creationId xmlns:a16="http://schemas.microsoft.com/office/drawing/2014/main" id="{46BDFCB1-42FC-442B-A3BC-4A9E264D49A4}"/>
                </a:ext>
              </a:extLst>
            </p:cNvPr>
            <p:cNvSpPr txBox="1"/>
            <p:nvPr/>
          </p:nvSpPr>
          <p:spPr>
            <a:xfrm>
              <a:off x="1719108" y="271186"/>
              <a:ext cx="343525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/>
              <a:r>
                <a:rPr lang="en-US" altLang="zh-CN" sz="2800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Distance</a:t>
              </a:r>
              <a:endParaRPr lang="zh-CN" altLang="en-US" sz="28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5" name="品 11">
              <a:extLst>
                <a:ext uri="{FF2B5EF4-FFF2-40B4-BE49-F238E27FC236}">
                  <a16:creationId xmlns:a16="http://schemas.microsoft.com/office/drawing/2014/main" id="{B4AE1433-D417-494F-9895-5FAD31BCDFFC}"/>
                </a:ext>
              </a:extLst>
            </p:cNvPr>
            <p:cNvCxnSpPr/>
            <p:nvPr>
              <p:custDataLst>
                <p:tags r:id="rId3"/>
              </p:custDataLst>
            </p:nvPr>
          </p:nvCxnSpPr>
          <p:spPr>
            <a:xfrm>
              <a:off x="384045" y="868506"/>
              <a:ext cx="6110515" cy="0"/>
            </a:xfrm>
            <a:prstGeom prst="line">
              <a:avLst/>
            </a:prstGeom>
            <a:noFill/>
            <a:ln w="38100" cap="flat" cmpd="sng" algn="ctr">
              <a:solidFill>
                <a:schemeClr val="accent1">
                  <a:lumMod val="7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11" name="文本框 12">
            <a:extLst>
              <a:ext uri="{FF2B5EF4-FFF2-40B4-BE49-F238E27FC236}">
                <a16:creationId xmlns:a16="http://schemas.microsoft.com/office/drawing/2014/main" id="{9BE469B9-E4EE-4FAC-B278-1CA2506BA0A6}"/>
              </a:ext>
            </a:extLst>
          </p:cNvPr>
          <p:cNvSpPr txBox="1"/>
          <p:nvPr/>
        </p:nvSpPr>
        <p:spPr>
          <a:xfrm>
            <a:off x="1117098" y="1786351"/>
            <a:ext cx="11185310" cy="2346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Focal Length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Wheel size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Distance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rPr>
              <a:t>pixel</a:t>
            </a:r>
          </a:p>
          <a:p>
            <a:pPr>
              <a:lnSpc>
                <a:spcPct val="150000"/>
              </a:lnSpc>
            </a:pPr>
            <a:endParaRPr lang="en-US" altLang="zh-TW" sz="2000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Microsoft JhengHei Light" panose="020B0304030504040204" pitchFamily="34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09621E4-D500-48FC-BC0E-E38F35A11EE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/>
        </p:blipFill>
        <p:spPr>
          <a:xfrm>
            <a:off x="-144504" y="4262535"/>
            <a:ext cx="6230219" cy="1314633"/>
          </a:xfrm>
          <a:prstGeom prst="rect">
            <a:avLst/>
          </a:prstGeom>
        </p:spPr>
      </p:pic>
      <p:pic>
        <p:nvPicPr>
          <p:cNvPr id="4" name="01">
            <a:hlinkClick r:id="" action="ppaction://media"/>
            <a:extLst>
              <a:ext uri="{FF2B5EF4-FFF2-40B4-BE49-F238E27FC236}">
                <a16:creationId xmlns:a16="http://schemas.microsoft.com/office/drawing/2014/main" id="{85A89AA4-6ACA-467A-8B30-BC7111C4EA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32988" y="1786351"/>
            <a:ext cx="5082533" cy="381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58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850153" y="0"/>
            <a:ext cx="4947230" cy="685958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5"/>
          <p:cNvSpPr txBox="1"/>
          <p:nvPr/>
        </p:nvSpPr>
        <p:spPr>
          <a:xfrm>
            <a:off x="2076659" y="2180780"/>
            <a:ext cx="284255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accent1">
                    <a:lumMod val="7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0</a:t>
            </a:r>
            <a:r>
              <a:rPr lang="en-US" altLang="zh-TW" sz="13800" dirty="0">
                <a:solidFill>
                  <a:schemeClr val="accent1">
                    <a:lumMod val="7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3</a:t>
            </a:r>
            <a:endParaRPr lang="zh-CN" altLang="en-US" sz="13800" dirty="0">
              <a:solidFill>
                <a:schemeClr val="accent1">
                  <a:lumMod val="7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795646" y="3014295"/>
            <a:ext cx="3240000" cy="1051722"/>
            <a:chOff x="989930" y="3014295"/>
            <a:chExt cx="3240000" cy="1051722"/>
          </a:xfrm>
        </p:grpSpPr>
        <p:sp>
          <p:nvSpPr>
            <p:cNvPr id="15" name="文本框 12"/>
            <p:cNvSpPr txBox="1"/>
            <p:nvPr/>
          </p:nvSpPr>
          <p:spPr>
            <a:xfrm>
              <a:off x="1561022" y="3014295"/>
              <a:ext cx="209781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tx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Microsoft JhengHei Light" panose="020B0304030504040204" pitchFamily="34" charset="-122"/>
                </a:rPr>
                <a:t>Result</a:t>
              </a:r>
              <a:endParaRPr lang="zh-CN" altLang="en-US" sz="4800" b="1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Microsoft JhengHei Light" panose="020B030403050404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989930" y="4048017"/>
              <a:ext cx="3240000" cy="18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00524883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3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16850</TotalTime>
  <Words>233</Words>
  <Application>Microsoft Office PowerPoint</Application>
  <PresentationFormat>自訂</PresentationFormat>
  <Paragraphs>59</Paragraphs>
  <Slides>13</Slides>
  <Notes>8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等线</vt:lpstr>
      <vt:lpstr>ITC Avant Garde Std Bk</vt:lpstr>
      <vt:lpstr>微软雅黑</vt:lpstr>
      <vt:lpstr>张海山锐线体简</vt:lpstr>
      <vt:lpstr>Arial</vt:lpstr>
      <vt:lpstr>Calibri</vt:lpstr>
      <vt:lpstr>Wingdings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俊翰</cp:lastModifiedBy>
  <cp:revision>1808</cp:revision>
  <dcterms:created xsi:type="dcterms:W3CDTF">2015-12-01T09:06:39Z</dcterms:created>
  <dcterms:modified xsi:type="dcterms:W3CDTF">2023-11-01T07:38:57Z</dcterms:modified>
</cp:coreProperties>
</file>